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12192000"/>
  <p:notesSz cx="6858000" cy="9144000"/>
  <p:embeddedFontLst>
    <p:embeddedFont>
      <p:font typeface="Work Sans"/>
      <p:regular r:id="rId26"/>
      <p:bold r:id="rId27"/>
      <p:italic r:id="rId28"/>
      <p:boldItalic r:id="rId29"/>
    </p:embeddedFont>
    <p:embeddedFont>
      <p:font typeface="Work Sans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95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187">
          <p15:clr>
            <a:srgbClr val="A4A3A4"/>
          </p15:clr>
        </p15:guide>
      </p15:sldGuideLst>
    </p:ext>
    <p:ext uri="GoogleSlidesCustomDataVersion2">
      <go:slidesCustomData xmlns:go="http://customooxmlschemas.google.com/" r:id="rId34" roundtripDataSignature="AMtx7mgcpItVmBWPqyY1yE0LAFdnTICa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861B40C-443A-4864-A555-A1C093487ACB}">
  <a:tblStyle styleId="{1861B40C-443A-4864-A555-A1C093487AC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95" orient="horz"/>
        <p:guide pos="3840"/>
        <p:guide pos="18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WorkSans-regular.fntdata"/><Relationship Id="rId25" Type="http://schemas.openxmlformats.org/officeDocument/2006/relationships/slide" Target="slides/slide19.xml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WorkSansLight-bold.fntdata"/><Relationship Id="rId30" Type="http://schemas.openxmlformats.org/officeDocument/2006/relationships/font" Target="fonts/WorkSansLight-regular.fntdata"/><Relationship Id="rId11" Type="http://schemas.openxmlformats.org/officeDocument/2006/relationships/slide" Target="slides/slide5.xml"/><Relationship Id="rId33" Type="http://schemas.openxmlformats.org/officeDocument/2006/relationships/font" Target="fonts/WorkSans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WorkSansLigh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customschemas.google.com/relationships/presentationmetadata" Target="meta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1" name="Google Shape;9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82340ebf1d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1" name="Google Shape;151;g382340ebf1d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82340ebf1d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g382340ebf1d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689e53eb6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3" name="Google Shape;163;g3689e53eb6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689e53eb6a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g3689e53eb6a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8276a6952b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g38276a6952b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8276a6952b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3" name="Google Shape;183;g38276a6952b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8276a6952b_1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0" name="Google Shape;190;g38276a6952b_1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8276a6952b_1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7" name="Google Shape;197;g38276a6952b_1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8276a6952b_1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4" name="Google Shape;204;g38276a6952b_1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764a74ba22_1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g3764a74ba22_1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764a74ba22_1_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g3764a74ba22_1_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764a74ba22_1_1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g3764a74ba22_1_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764a74ba22_1_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" name="Google Shape;124;g3764a74ba22_1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82340ebf1d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g382340ebf1d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8276a6952b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g38276a6952b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"/>
          <p:cNvSpPr txBox="1"/>
          <p:nvPr/>
        </p:nvSpPr>
        <p:spPr>
          <a:xfrm>
            <a:off x="1483572" y="2400937"/>
            <a:ext cx="6453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400"/>
              <a:buFont typeface="Work Sans"/>
              <a:buNone/>
            </a:pPr>
            <a:r>
              <a:rPr b="1" lang="es-CO" sz="400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Ropa S.H</a:t>
            </a:r>
            <a:endParaRPr b="1" i="0" sz="4000" u="none" cap="none" strike="noStrik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94" name="Google Shape;94;p1"/>
          <p:cNvSpPr/>
          <p:nvPr/>
        </p:nvSpPr>
        <p:spPr>
          <a:xfrm>
            <a:off x="10246725" y="6858000"/>
            <a:ext cx="1945200" cy="541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lg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9105900" y="5190743"/>
            <a:ext cx="1945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1483575" y="3539475"/>
            <a:ext cx="54138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Anderson Julian </a:t>
            </a:r>
            <a:r>
              <a:rPr b="1" lang="es-CO" sz="160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Ávila</a:t>
            </a:r>
            <a:r>
              <a:rPr b="1" lang="es-CO" sz="160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 Rondón</a:t>
            </a:r>
            <a:endParaRPr b="1" sz="1600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Bryan Felipe Calderón Galindo</a:t>
            </a:r>
            <a:endParaRPr b="1" sz="1600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Cristian Jacobo Jordan Martinez</a:t>
            </a:r>
            <a:endParaRPr b="1" sz="1600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Allison Catalina Pinto Peña</a:t>
            </a:r>
            <a:endParaRPr b="1" sz="1600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82340ebf1d_0_25"/>
          <p:cNvSpPr txBox="1"/>
          <p:nvPr/>
        </p:nvSpPr>
        <p:spPr>
          <a:xfrm>
            <a:off x="1030511" y="1372489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Justificación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382340ebf1d_0_25"/>
          <p:cNvSpPr txBox="1"/>
          <p:nvPr/>
        </p:nvSpPr>
        <p:spPr>
          <a:xfrm>
            <a:off x="927025" y="2179025"/>
            <a:ext cx="10406700" cy="3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>
                <a:solidFill>
                  <a:schemeClr val="dk1"/>
                </a:solidFill>
              </a:rPr>
              <a:t>El proyecto Ropa S.H surge como respuesta a la creciente necesidad de fomentar el consumo de manera responsable y sostenible, al ser web garantiza mayor alcance en cualquier dispositivo y una experiencia de usuario </a:t>
            </a:r>
            <a:r>
              <a:rPr lang="es-CO" sz="1800">
                <a:solidFill>
                  <a:schemeClr val="dk1"/>
                </a:solidFill>
              </a:rPr>
              <a:t>más</a:t>
            </a:r>
            <a:r>
              <a:rPr lang="es-CO" sz="1800">
                <a:solidFill>
                  <a:schemeClr val="dk1"/>
                </a:solidFill>
              </a:rPr>
              <a:t> eficiente en </a:t>
            </a:r>
            <a:r>
              <a:rPr lang="es-CO" sz="1800">
                <a:solidFill>
                  <a:schemeClr val="dk1"/>
                </a:solidFill>
              </a:rPr>
              <a:t>comparación</a:t>
            </a:r>
            <a:r>
              <a:rPr lang="es-CO" sz="1800">
                <a:solidFill>
                  <a:schemeClr val="dk1"/>
                </a:solidFill>
              </a:rPr>
              <a:t> con los </a:t>
            </a:r>
            <a:r>
              <a:rPr lang="es-CO" sz="1800">
                <a:solidFill>
                  <a:schemeClr val="dk1"/>
                </a:solidFill>
              </a:rPr>
              <a:t>métodos</a:t>
            </a:r>
            <a:r>
              <a:rPr lang="es-CO" sz="1800">
                <a:solidFill>
                  <a:schemeClr val="dk1"/>
                </a:solidFill>
              </a:rPr>
              <a:t> tradicionales de compra o venta.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>
                <a:solidFill>
                  <a:schemeClr val="dk1"/>
                </a:solidFill>
              </a:rPr>
              <a:t>Este sistema de </a:t>
            </a:r>
            <a:r>
              <a:rPr lang="es-CO" sz="1800">
                <a:solidFill>
                  <a:schemeClr val="dk1"/>
                </a:solidFill>
              </a:rPr>
              <a:t>información</a:t>
            </a:r>
            <a:r>
              <a:rPr lang="es-CO" sz="1800">
                <a:solidFill>
                  <a:schemeClr val="dk1"/>
                </a:solidFill>
              </a:rPr>
              <a:t> web busca ofrecer una plataforma digital segura donde los compradores y vendedores puedan interactuar de manera sencilla permitiendo a los usuarios dar un nuevo uso a sus prendas obteniendo ingresos adicionales desde la comodidad de su casa.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82340ebf1d_0_31"/>
          <p:cNvSpPr txBox="1"/>
          <p:nvPr/>
        </p:nvSpPr>
        <p:spPr>
          <a:xfrm>
            <a:off x="1030511" y="1372489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Encuesta y </a:t>
            </a: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análisis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g382340ebf1d_0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3375" y="1963202"/>
            <a:ext cx="7985925" cy="446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689e53eb6a_0_0"/>
          <p:cNvSpPr txBox="1"/>
          <p:nvPr/>
        </p:nvSpPr>
        <p:spPr>
          <a:xfrm>
            <a:off x="1030511" y="1372489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Encuesta y análisis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g3689e53eb6a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8038" y="2114100"/>
            <a:ext cx="7520625" cy="409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689e53eb6a_0_7"/>
          <p:cNvSpPr txBox="1"/>
          <p:nvPr/>
        </p:nvSpPr>
        <p:spPr>
          <a:xfrm>
            <a:off x="1030511" y="1372489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Encuesta y análisis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g3689e53eb6a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3688" y="2190246"/>
            <a:ext cx="7889325" cy="428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8276a6952b_1_7"/>
          <p:cNvSpPr txBox="1"/>
          <p:nvPr/>
        </p:nvSpPr>
        <p:spPr>
          <a:xfrm>
            <a:off x="1030499" y="573764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Historias de usuario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8" name="Google Shape;178;g38276a6952b_1_7"/>
          <p:cNvGraphicFramePr/>
          <p:nvPr/>
        </p:nvGraphicFramePr>
        <p:xfrm>
          <a:off x="675188" y="1315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{1861B40C-443A-4864-A555-A1C093487ACB}</a:tableStyleId>
              </a:tblPr>
              <a:tblGrid>
                <a:gridCol w="1071275"/>
                <a:gridCol w="900475"/>
                <a:gridCol w="1040200"/>
                <a:gridCol w="2080425"/>
                <a:gridCol w="1544775"/>
                <a:gridCol w="2336600"/>
                <a:gridCol w="1552550"/>
              </a:tblGrid>
              <a:tr h="4909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CODIGO HISTORIA</a:t>
                      </a:r>
                      <a:endParaRPr sz="10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DE USUARIO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CODIGO CASO</a:t>
                      </a:r>
                      <a:endParaRPr sz="10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DE USO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ROL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HISTORIA DE USUARIO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CRITERIOS DE ACEPTACION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ESCENARIOS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1015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HU001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CU001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Vendedor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COMO vendedor, QUIERO poder publicar una prenda con su respectiva imagen, descripción y precio.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formulario de crear publicación (ImgPrenda, Descripción, Precio, CondiciónPrenda, EstadoPrenda)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1. El vendedor ingresa al apartado de crear publicación y llena el formulario con los datos de la prenda</a:t>
                      </a:r>
                      <a:endParaRPr sz="10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2. Si el vendedor no ingresa todos los datos, el sistema no dejara subir el resto de la información por no estar completa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795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HU002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CU002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Vendedor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COMO vendedor, QUIERO poder gestionar mis publicaciones (actualizar, borrar y visualizar) para mantener mi tienda al día.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Pantalla CRUD_Vendedor, Formularios de actualizar, borrar información de datos , pantalla CatalogoVendedor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1. El vendedor podra acceder al CRUD con una restriccion para solo ver sus productos y administrar sus publicaciones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aphicFrame>
        <p:nvGraphicFramePr>
          <p:cNvPr id="179" name="Google Shape;179;g38276a6952b_1_7"/>
          <p:cNvGraphicFramePr/>
          <p:nvPr/>
        </p:nvGraphicFramePr>
        <p:xfrm>
          <a:off x="675225" y="4077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{1861B40C-443A-4864-A555-A1C093487ACB}</a:tableStyleId>
              </a:tblPr>
              <a:tblGrid>
                <a:gridCol w="1071250"/>
                <a:gridCol w="900475"/>
                <a:gridCol w="1040200"/>
                <a:gridCol w="2080450"/>
                <a:gridCol w="1544775"/>
                <a:gridCol w="2336600"/>
                <a:gridCol w="1552575"/>
              </a:tblGrid>
              <a:tr h="9472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HU007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CU007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Comprador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El comprador debe registrarse</a:t>
                      </a:r>
                      <a:endParaRPr sz="10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con correo electrónico y contraseña, para</a:t>
                      </a:r>
                      <a:endParaRPr sz="10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tener acceso personalizado a la plataforma.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Necesitamos: (correo, contraseña, nombre), Validación de correo electrónico, confirmación de registro vía email.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1.El comprador ingresa al apartado de Registrarse y llena el formulario con su correo electrónico y contraseña.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aphicFrame>
        <p:nvGraphicFramePr>
          <p:cNvPr id="180" name="Google Shape;180;g38276a6952b_1_7"/>
          <p:cNvGraphicFramePr/>
          <p:nvPr/>
        </p:nvGraphicFramePr>
        <p:xfrm>
          <a:off x="675225" y="5220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{1861B40C-443A-4864-A555-A1C093487ACB}</a:tableStyleId>
              </a:tblPr>
              <a:tblGrid>
                <a:gridCol w="1071250"/>
                <a:gridCol w="900475"/>
                <a:gridCol w="1040200"/>
                <a:gridCol w="2080425"/>
                <a:gridCol w="1544775"/>
                <a:gridCol w="2336575"/>
                <a:gridCol w="1552550"/>
              </a:tblGrid>
              <a:tr h="1476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HU011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CU011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Comprador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El comprador debe iniciar sesión con su cuenta de Google o Facebook, para no tener que recordar otra contraseña.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Necesitamos: Botones de inicio con Google y Facebook,integración con APIs de autenticación externas, redirección segura a la plataforma tras la validación.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000"/>
                        <a:t>1.El sistema redirige a la plataforma elegida, valida las credenciales y permite el acceso del comprador sin necesidad de ingresar una contraseña adicional.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8276a6952b_1_12"/>
          <p:cNvSpPr txBox="1"/>
          <p:nvPr/>
        </p:nvSpPr>
        <p:spPr>
          <a:xfrm>
            <a:off x="1030511" y="770914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Diagramas de casos de uso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g38276a6952b_1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9863" y="1913575"/>
            <a:ext cx="5072274" cy="486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g38276a6952b_1_12"/>
          <p:cNvSpPr txBox="1"/>
          <p:nvPr/>
        </p:nvSpPr>
        <p:spPr>
          <a:xfrm>
            <a:off x="733875" y="1658800"/>
            <a:ext cx="30000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>
                <a:latin typeface="Aptos"/>
                <a:ea typeface="Aptos"/>
                <a:cs typeface="Aptos"/>
                <a:sym typeface="Aptos"/>
              </a:rPr>
              <a:t>1. Módulo de Gestión de Usuarios y Autenticación</a:t>
            </a:r>
            <a:endParaRPr b="1">
              <a:latin typeface="Aptos"/>
              <a:ea typeface="Aptos"/>
              <a:cs typeface="Aptos"/>
              <a:sym typeface="Aptos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b="1" sz="1100">
              <a:latin typeface="Aptos"/>
              <a:ea typeface="Aptos"/>
              <a:cs typeface="Aptos"/>
              <a:sym typeface="Apto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8276a6952b_1_26"/>
          <p:cNvSpPr txBox="1"/>
          <p:nvPr/>
        </p:nvSpPr>
        <p:spPr>
          <a:xfrm>
            <a:off x="1030511" y="770914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Diagramas de casos de uso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38276a6952b_1_26"/>
          <p:cNvSpPr txBox="1"/>
          <p:nvPr/>
        </p:nvSpPr>
        <p:spPr>
          <a:xfrm>
            <a:off x="733875" y="1658800"/>
            <a:ext cx="30000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2. Módulo de Publicaciones e Inventario</a:t>
            </a:r>
            <a:endParaRPr b="1">
              <a:latin typeface="Aptos"/>
              <a:ea typeface="Aptos"/>
              <a:cs typeface="Aptos"/>
              <a:sym typeface="Aptos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b="1" sz="1100">
              <a:latin typeface="Aptos"/>
              <a:ea typeface="Aptos"/>
              <a:cs typeface="Aptos"/>
              <a:sym typeface="Aptos"/>
            </a:endParaRPr>
          </a:p>
        </p:txBody>
      </p:sp>
      <p:pic>
        <p:nvPicPr>
          <p:cNvPr id="194" name="Google Shape;194;g38276a6952b_1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4700" y="2253900"/>
            <a:ext cx="5734050" cy="393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8276a6952b_1_34"/>
          <p:cNvSpPr txBox="1"/>
          <p:nvPr/>
        </p:nvSpPr>
        <p:spPr>
          <a:xfrm>
            <a:off x="1030511" y="770914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Diagramas de casos de uso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38276a6952b_1_34"/>
          <p:cNvSpPr txBox="1"/>
          <p:nvPr/>
        </p:nvSpPr>
        <p:spPr>
          <a:xfrm>
            <a:off x="733875" y="1658800"/>
            <a:ext cx="30000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3. Módulo de Comunicación, Carrito de Compras y Pagos</a:t>
            </a:r>
            <a:endParaRPr b="1">
              <a:latin typeface="Aptos"/>
              <a:ea typeface="Aptos"/>
              <a:cs typeface="Aptos"/>
              <a:sym typeface="Aptos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b="1" sz="1100">
              <a:latin typeface="Aptos"/>
              <a:ea typeface="Aptos"/>
              <a:cs typeface="Aptos"/>
              <a:sym typeface="Aptos"/>
            </a:endParaRPr>
          </a:p>
        </p:txBody>
      </p:sp>
      <p:pic>
        <p:nvPicPr>
          <p:cNvPr id="201" name="Google Shape;201;g38276a6952b_1_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6275" y="1664914"/>
            <a:ext cx="5666999" cy="5040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8276a6952b_1_42"/>
          <p:cNvSpPr txBox="1"/>
          <p:nvPr/>
        </p:nvSpPr>
        <p:spPr>
          <a:xfrm>
            <a:off x="1030511" y="770914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Diagramas de casos de uso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g38276a6952b_1_42"/>
          <p:cNvSpPr txBox="1"/>
          <p:nvPr/>
        </p:nvSpPr>
        <p:spPr>
          <a:xfrm>
            <a:off x="733875" y="1658800"/>
            <a:ext cx="3000000" cy="126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4. Módulo de Calificación de Vendedores con IA</a:t>
            </a:r>
            <a:endParaRPr b="1">
              <a:latin typeface="Aptos"/>
              <a:ea typeface="Aptos"/>
              <a:cs typeface="Aptos"/>
              <a:sym typeface="Aptos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b="1" sz="1100">
              <a:latin typeface="Aptos"/>
              <a:ea typeface="Aptos"/>
              <a:cs typeface="Aptos"/>
              <a:sym typeface="Aptos"/>
            </a:endParaRPr>
          </a:p>
        </p:txBody>
      </p:sp>
      <p:pic>
        <p:nvPicPr>
          <p:cNvPr id="208" name="Google Shape;208;g38276a6952b_1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8975" y="2503750"/>
            <a:ext cx="5734050" cy="340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64a74ba22_1_13"/>
          <p:cNvSpPr/>
          <p:nvPr/>
        </p:nvSpPr>
        <p:spPr>
          <a:xfrm>
            <a:off x="3423628" y="3954050"/>
            <a:ext cx="53448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g3764a74ba22_1_13"/>
          <p:cNvSpPr txBox="1"/>
          <p:nvPr/>
        </p:nvSpPr>
        <p:spPr>
          <a:xfrm>
            <a:off x="1126381" y="1756700"/>
            <a:ext cx="101772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Work Sans"/>
              <a:buNone/>
            </a:pPr>
            <a:r>
              <a:rPr b="1" lang="es-CO" sz="5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Sistema de </a:t>
            </a:r>
            <a:r>
              <a:rPr b="1" lang="es-CO" sz="5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información</a:t>
            </a:r>
            <a:r>
              <a:rPr b="1" lang="es-CO" sz="5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 para la </a:t>
            </a:r>
            <a:r>
              <a:rPr b="1" lang="es-CO" sz="5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gestión</a:t>
            </a:r>
            <a:r>
              <a:rPr b="1" lang="es-CO" sz="5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 de ventas de ropa de segunda mano</a:t>
            </a:r>
            <a:endParaRPr b="1" i="0" sz="6600" u="none" cap="none" strike="noStrike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/>
          <p:nvPr/>
        </p:nvSpPr>
        <p:spPr>
          <a:xfrm>
            <a:off x="1157476" y="1329750"/>
            <a:ext cx="88995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ptos"/>
              <a:ea typeface="Aptos"/>
              <a:cs typeface="Aptos"/>
              <a:sym typeface="Apto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8AA00"/>
              </a:buClr>
              <a:buSzPts val="3600"/>
              <a:buFont typeface="Work Sans"/>
              <a:buNone/>
            </a:pPr>
            <a:r>
              <a:rPr b="1" lang="es-CO" sz="6000">
                <a:solidFill>
                  <a:srgbClr val="38AA00"/>
                </a:solidFill>
                <a:latin typeface="Work Sans"/>
                <a:ea typeface="Work Sans"/>
                <a:cs typeface="Work Sans"/>
                <a:sym typeface="Work Sans"/>
              </a:rPr>
              <a:t>Objetivo general </a:t>
            </a:r>
            <a:endParaRPr b="1" sz="3000">
              <a:solidFill>
                <a:srgbClr val="38AA00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8" name="Google Shape;108;p4"/>
          <p:cNvSpPr txBox="1"/>
          <p:nvPr/>
        </p:nvSpPr>
        <p:spPr>
          <a:xfrm>
            <a:off x="1157475" y="3389350"/>
            <a:ext cx="7548000" cy="13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s-CO" sz="2000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Desarrollar un sistema de información web y móvil que permita gestionar la venta de prendas de segunda mano, facilitando el proceso de publicación, compra, inventario y seguimiento de pedidos.</a:t>
            </a:r>
            <a:endParaRPr sz="25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cxnSp>
        <p:nvCxnSpPr>
          <p:cNvPr id="109" name="Google Shape;109;p4"/>
          <p:cNvCxnSpPr/>
          <p:nvPr/>
        </p:nvCxnSpPr>
        <p:spPr>
          <a:xfrm flipH="1" rot="10800000">
            <a:off x="1157468" y="2691495"/>
            <a:ext cx="4474500" cy="12600"/>
          </a:xfrm>
          <a:prstGeom prst="straightConnector1">
            <a:avLst/>
          </a:prstGeom>
          <a:noFill/>
          <a:ln cap="flat" cmpd="sng" w="12700">
            <a:solidFill>
              <a:srgbClr val="4D4D4C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764a74ba22_1_85"/>
          <p:cNvSpPr txBox="1"/>
          <p:nvPr/>
        </p:nvSpPr>
        <p:spPr>
          <a:xfrm>
            <a:off x="456236" y="426639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3600"/>
              <a:buFont typeface="Work Sans"/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Objetivos </a:t>
            </a: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Específicos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g3764a74ba22_1_85"/>
          <p:cNvSpPr txBox="1"/>
          <p:nvPr/>
        </p:nvSpPr>
        <p:spPr>
          <a:xfrm>
            <a:off x="842100" y="1782000"/>
            <a:ext cx="10968000" cy="44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ptos"/>
              <a:buAutoNum type="arabicPeriod"/>
            </a:pPr>
            <a:r>
              <a:rPr b="1" lang="es-CO" sz="1800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Módulo de Gestión de Usuarios y Autenticación</a:t>
            </a:r>
            <a:endParaRPr b="1" sz="1800">
              <a:solidFill>
                <a:schemeClr val="dk1"/>
              </a:solidFill>
              <a:latin typeface="Aptos"/>
              <a:ea typeface="Aptos"/>
              <a:cs typeface="Aptos"/>
              <a:sym typeface="Aptos"/>
            </a:endParaRPr>
          </a:p>
          <a:p>
            <a:pPr indent="0" lvl="0" marL="0" rtl="0" algn="just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Facilitar al usuario al optimizar el proceso de registro e inicio de sesión.</a:t>
            </a:r>
            <a:endParaRPr sz="1800">
              <a:solidFill>
                <a:schemeClr val="dk1"/>
              </a:solidFill>
              <a:latin typeface="Aptos"/>
              <a:ea typeface="Aptos"/>
              <a:cs typeface="Aptos"/>
              <a:sym typeface="Aptos"/>
            </a:endParaRPr>
          </a:p>
          <a:p>
            <a:pPr indent="-342900" lvl="0" marL="457200" rtl="0" algn="just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ptos"/>
              <a:buAutoNum type="arabicPeriod"/>
            </a:pPr>
            <a:r>
              <a:rPr b="1" lang="es-CO" sz="1800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Módulo de Publicaciones e Inventario</a:t>
            </a:r>
            <a:endParaRPr b="1" sz="1800">
              <a:solidFill>
                <a:schemeClr val="dk1"/>
              </a:solidFill>
              <a:latin typeface="Aptos"/>
              <a:ea typeface="Aptos"/>
              <a:cs typeface="Aptos"/>
              <a:sym typeface="Aptos"/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Establecer la experiencia de los vendedores al agilizar la gestión y publicación de su inventario, permitiendo que sus productos sean visibles para todos los usuarios.</a:t>
            </a:r>
            <a:endParaRPr sz="1800">
              <a:solidFill>
                <a:schemeClr val="dk1"/>
              </a:solidFill>
              <a:latin typeface="Aptos"/>
              <a:ea typeface="Aptos"/>
              <a:cs typeface="Aptos"/>
              <a:sym typeface="Aptos"/>
            </a:endParaRPr>
          </a:p>
          <a:p>
            <a:pPr indent="-342900" lvl="0" marL="45720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ptos"/>
              <a:buAutoNum type="arabicPeriod"/>
            </a:pPr>
            <a:r>
              <a:rPr b="1" lang="es-CO" sz="1800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Módulo de Comunicación, Carrito de Compras y Pagos</a:t>
            </a:r>
            <a:endParaRPr b="1" sz="1800">
              <a:solidFill>
                <a:schemeClr val="dk1"/>
              </a:solidFill>
              <a:latin typeface="Aptos"/>
              <a:ea typeface="Aptos"/>
              <a:cs typeface="Aptos"/>
              <a:sym typeface="Aptos"/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Mejorar la experiencia del usuario al implementar canales de comunicación intuitivos, y optimizar el proceso de compra con un carrito de compras y una pasarela de pagos eficiente.</a:t>
            </a:r>
            <a:endParaRPr sz="1800">
              <a:solidFill>
                <a:schemeClr val="dk1"/>
              </a:solidFill>
              <a:latin typeface="Aptos"/>
              <a:ea typeface="Aptos"/>
              <a:cs typeface="Aptos"/>
              <a:sym typeface="Aptos"/>
            </a:endParaRPr>
          </a:p>
          <a:p>
            <a:pPr indent="-342900" lvl="0" marL="45720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ptos"/>
              <a:buAutoNum type="arabicPeriod"/>
            </a:pPr>
            <a:r>
              <a:rPr b="1" lang="es-CO" sz="1800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Módulo de Calificación de Vendedores con IA</a:t>
            </a:r>
            <a:endParaRPr b="1" sz="1800">
              <a:solidFill>
                <a:schemeClr val="dk1"/>
              </a:solidFill>
              <a:latin typeface="Aptos"/>
              <a:ea typeface="Aptos"/>
              <a:cs typeface="Aptos"/>
              <a:sym typeface="Aptos"/>
            </a:endParaRPr>
          </a:p>
          <a:p>
            <a:pPr indent="0" lvl="0" marL="0" rtl="0" algn="just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chemeClr val="dk1"/>
                </a:solidFill>
                <a:latin typeface="Aptos"/>
                <a:ea typeface="Aptos"/>
                <a:cs typeface="Aptos"/>
                <a:sym typeface="Aptos"/>
              </a:rPr>
              <a:t>Desarrollar un sistema de clasificación de vendedores con la implementación de AI , que permita distinguir los mejores en tener una buena relación con el comprador.</a:t>
            </a:r>
            <a:endParaRPr sz="1800">
              <a:solidFill>
                <a:schemeClr val="dk1"/>
              </a:solidFill>
              <a:latin typeface="Aptos"/>
              <a:ea typeface="Aptos"/>
              <a:cs typeface="Aptos"/>
              <a:sym typeface="Aptos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Aptos"/>
              <a:ea typeface="Aptos"/>
              <a:cs typeface="Aptos"/>
              <a:sym typeface="Apto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764a74ba22_1_104"/>
          <p:cNvSpPr txBox="1"/>
          <p:nvPr/>
        </p:nvSpPr>
        <p:spPr>
          <a:xfrm>
            <a:off x="1030511" y="1372489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Planteamiento del Problema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g3764a74ba22_1_104"/>
          <p:cNvSpPr txBox="1"/>
          <p:nvPr/>
        </p:nvSpPr>
        <p:spPr>
          <a:xfrm>
            <a:off x="927025" y="2179025"/>
            <a:ext cx="10406700" cy="46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>
                <a:solidFill>
                  <a:schemeClr val="dk1"/>
                </a:solidFill>
              </a:rPr>
              <a:t>Hoy en día, muchas personas no tienen los recursos necesarios para acceder a ropa de buena marca o calidad, y aunque existen plataformas de segunda mano como GoTrendier o Closet Up, muchas veces no ofrecen una buena experiencia. Las fotos de los productos suelen verse borrosas o poco claras, lo que genera desconfianza y hace que los usuarios no se animen a comprar. Además, para quienes quieren vender, no siempre hay herramientas que les permitan mostrar bien sus prendas ni comunicarse fácilmente con posibles compradores.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CO" sz="1800">
                <a:solidFill>
                  <a:schemeClr val="dk1"/>
                </a:solidFill>
              </a:rPr>
              <a:t>Por eso, desarrollaremos un sistema de información web y móvil que realmente facilite la compra y venta de ropa de segunda mano, con un enfoque en accesibilidad, buena presentación de los productos y una experiencia más segura y confiable para todos. Queremos que tanto compradores como vendedores se sientan cómodos, puedan comunicarse mejor, pagar de forma segura y calificar su experiencia, haciendo de esta una comunidad más justa y útil para todos.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64a74ba22_1_95"/>
          <p:cNvSpPr txBox="1"/>
          <p:nvPr/>
        </p:nvSpPr>
        <p:spPr>
          <a:xfrm>
            <a:off x="1030511" y="1372489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Pregunta problema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3764a74ba22_1_95"/>
          <p:cNvSpPr txBox="1"/>
          <p:nvPr/>
        </p:nvSpPr>
        <p:spPr>
          <a:xfrm>
            <a:off x="928192" y="2520850"/>
            <a:ext cx="10020300" cy="13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CO"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¿Cómo podemos ayudar a los compradores </a:t>
            </a:r>
            <a:r>
              <a:rPr lang="es-CO"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 través</a:t>
            </a:r>
            <a:r>
              <a:rPr lang="es-CO"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de un aplicativo a encontrar rápidamente ropa de segunda mano que     se ajuste a su estilo y presupuesto?</a:t>
            </a:r>
            <a:endParaRPr sz="24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" name="Google Shape;132;p2"/>
          <p:cNvCxnSpPr/>
          <p:nvPr/>
        </p:nvCxnSpPr>
        <p:spPr>
          <a:xfrm>
            <a:off x="4972228" y="3324314"/>
            <a:ext cx="2247544" cy="0"/>
          </a:xfrm>
          <a:prstGeom prst="straightConnector1">
            <a:avLst/>
          </a:prstGeom>
          <a:noFill/>
          <a:ln cap="flat" cmpd="sng" w="12700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3" name="Google Shape;133;p2"/>
          <p:cNvSpPr txBox="1"/>
          <p:nvPr/>
        </p:nvSpPr>
        <p:spPr>
          <a:xfrm>
            <a:off x="40216" y="4902324"/>
            <a:ext cx="3854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Work Sans Light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"/>
          <p:cNvSpPr txBox="1"/>
          <p:nvPr/>
        </p:nvSpPr>
        <p:spPr>
          <a:xfrm rot="-5400000">
            <a:off x="-224225" y="1359350"/>
            <a:ext cx="1365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5" name="Google Shape;13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375" y="1448112"/>
            <a:ext cx="11231822" cy="396177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"/>
          <p:cNvSpPr txBox="1"/>
          <p:nvPr/>
        </p:nvSpPr>
        <p:spPr>
          <a:xfrm>
            <a:off x="4105763" y="558200"/>
            <a:ext cx="5741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Modelado BPMN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82340ebf1d_0_20"/>
          <p:cNvSpPr txBox="1"/>
          <p:nvPr/>
        </p:nvSpPr>
        <p:spPr>
          <a:xfrm>
            <a:off x="1030511" y="1372489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Alcance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g382340ebf1d_0_20"/>
          <p:cNvSpPr txBox="1"/>
          <p:nvPr/>
        </p:nvSpPr>
        <p:spPr>
          <a:xfrm>
            <a:off x="735000" y="2408800"/>
            <a:ext cx="10406700" cy="55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500">
                <a:solidFill>
                  <a:schemeClr val="dk1"/>
                </a:solidFill>
              </a:rPr>
              <a:t>Funcionalidades Incluidas</a:t>
            </a:r>
            <a:endParaRPr b="1"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s-CO" sz="1500">
                <a:solidFill>
                  <a:schemeClr val="dk1"/>
                </a:solidFill>
              </a:rPr>
              <a:t>Gestión de Cuentas de Usuario:</a:t>
            </a:r>
            <a:r>
              <a:rPr lang="es-CO" sz="1500">
                <a:solidFill>
                  <a:schemeClr val="dk1"/>
                </a:solidFill>
              </a:rPr>
              <a:t> Permitir a los usuarios registrarse, iniciar sesión y gestionar sus perfiles de forma segura.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s-CO" sz="1500">
                <a:solidFill>
                  <a:schemeClr val="dk1"/>
                </a:solidFill>
              </a:rPr>
              <a:t>Publicación de Productos:</a:t>
            </a:r>
            <a:r>
              <a:rPr lang="es-CO" sz="1500">
                <a:solidFill>
                  <a:schemeClr val="dk1"/>
                </a:solidFill>
              </a:rPr>
              <a:t> Habilitar espacios para que los vendedores para subir, editar y eliminar sus productos, incluyendo descripciones, precios y fotos.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s-CO" sz="1500">
                <a:solidFill>
                  <a:schemeClr val="dk1"/>
                </a:solidFill>
              </a:rPr>
              <a:t>Búsqueda y Filtros:</a:t>
            </a:r>
            <a:r>
              <a:rPr lang="es-CO" sz="1500">
                <a:solidFill>
                  <a:schemeClr val="dk1"/>
                </a:solidFill>
              </a:rPr>
              <a:t> Permitir que los compradores logren encontrar productos de forma eficiente usando filtros de </a:t>
            </a:r>
            <a:r>
              <a:rPr lang="es-CO" sz="1500">
                <a:solidFill>
                  <a:schemeClr val="dk1"/>
                </a:solidFill>
              </a:rPr>
              <a:t>búsqueda</a:t>
            </a:r>
            <a:r>
              <a:rPr lang="es-CO" sz="1500">
                <a:solidFill>
                  <a:schemeClr val="dk1"/>
                </a:solidFill>
              </a:rPr>
              <a:t>, y palabras clave (talla, color, etc.).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s-CO" sz="1500">
                <a:solidFill>
                  <a:schemeClr val="dk1"/>
                </a:solidFill>
              </a:rPr>
              <a:t>Carrito de Compras y Pasarela de Pago:</a:t>
            </a:r>
            <a:r>
              <a:rPr lang="es-CO" sz="1500">
                <a:solidFill>
                  <a:schemeClr val="dk1"/>
                </a:solidFill>
              </a:rPr>
              <a:t> Incorporar un carrito de compras funcional y pasarelas de pago seguras para completar transacciones y concluir con la compra.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s-CO" sz="1500">
                <a:solidFill>
                  <a:schemeClr val="dk1"/>
                </a:solidFill>
              </a:rPr>
              <a:t>Integración de Chat:</a:t>
            </a:r>
            <a:r>
              <a:rPr lang="es-CO" sz="1500">
                <a:solidFill>
                  <a:schemeClr val="dk1"/>
                </a:solidFill>
              </a:rPr>
              <a:t> Incluir un chat entre compradores y vendedores para resolver dudas sobre las prendas.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s-CO" sz="1500">
                <a:solidFill>
                  <a:schemeClr val="dk1"/>
                </a:solidFill>
              </a:rPr>
              <a:t>Inventario:</a:t>
            </a:r>
            <a:r>
              <a:rPr lang="es-CO" sz="1500">
                <a:solidFill>
                  <a:schemeClr val="dk1"/>
                </a:solidFill>
              </a:rPr>
              <a:t> Proveer a los vendedores de herramientas para gestionar su inventario.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s-CO" sz="1500">
                <a:solidFill>
                  <a:schemeClr val="dk1"/>
                </a:solidFill>
              </a:rPr>
              <a:t>Modulo</a:t>
            </a:r>
            <a:r>
              <a:rPr b="1" lang="es-CO" sz="1500">
                <a:solidFill>
                  <a:schemeClr val="dk1"/>
                </a:solidFill>
              </a:rPr>
              <a:t> de Ranking y Reseñas:</a:t>
            </a:r>
            <a:r>
              <a:rPr lang="es-CO" sz="1500">
                <a:solidFill>
                  <a:schemeClr val="dk1"/>
                </a:solidFill>
              </a:rPr>
              <a:t> Desarrollar un sistema para que los usuarios califiquen a los vendedores y prendas, fomentando la confianza.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es-CO" sz="1500">
                <a:solidFill>
                  <a:schemeClr val="dk1"/>
                </a:solidFill>
              </a:rPr>
              <a:t>Versión Web y Móvil:</a:t>
            </a:r>
            <a:r>
              <a:rPr lang="es-CO" sz="1500">
                <a:solidFill>
                  <a:schemeClr val="dk1"/>
                </a:solidFill>
              </a:rPr>
              <a:t> El sistema de información estará disponible tanto como en aplicativo web o como aplicaciones para sistemas operativos como Android o IOS.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8276a6952b_1_1"/>
          <p:cNvSpPr txBox="1"/>
          <p:nvPr/>
        </p:nvSpPr>
        <p:spPr>
          <a:xfrm>
            <a:off x="1030511" y="1372489"/>
            <a:ext cx="9815700" cy="7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6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Alcance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g38276a6952b_1_1"/>
          <p:cNvSpPr txBox="1"/>
          <p:nvPr/>
        </p:nvSpPr>
        <p:spPr>
          <a:xfrm>
            <a:off x="735000" y="2408800"/>
            <a:ext cx="10406700" cy="47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800">
                <a:solidFill>
                  <a:schemeClr val="dk1"/>
                </a:solidFill>
              </a:rPr>
              <a:t>Funcionalidades no Incluidas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800">
                <a:solidFill>
                  <a:schemeClr val="dk1"/>
                </a:solidFill>
              </a:rPr>
              <a:t>Logística de Envíos:</a:t>
            </a:r>
            <a:r>
              <a:rPr lang="es-CO" sz="1800">
                <a:solidFill>
                  <a:schemeClr val="dk1"/>
                </a:solidFill>
              </a:rPr>
              <a:t> El proyecto no cubrirá la gestión de la logística de envío, el sistema solo proveerá la información necesaria para que las partes involucradas coordinen la entrega por su cuenta.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800">
                <a:solidFill>
                  <a:schemeClr val="dk1"/>
                </a:solidFill>
              </a:rPr>
              <a:t>Sistema de Devoluciones Automáticas:</a:t>
            </a:r>
            <a:r>
              <a:rPr lang="es-CO" sz="1800">
                <a:solidFill>
                  <a:schemeClr val="dk1"/>
                </a:solidFill>
              </a:rPr>
              <a:t> No se implementará un sistema para procesar devoluciones o reembolsos de forma automatizada. El manejo de las disputas se dejará en manos de la comunicación entre el comprador y el vendedor.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CO" sz="1800">
                <a:solidFill>
                  <a:schemeClr val="dk1"/>
                </a:solidFill>
              </a:rPr>
              <a:t>Herramientas de Marketing para Vendedores:</a:t>
            </a:r>
            <a:r>
              <a:rPr lang="es-CO" sz="1800">
                <a:solidFill>
                  <a:schemeClr val="dk1"/>
                </a:solidFill>
              </a:rPr>
              <a:t> No se incluirán funcionalidades avanzadas de marketing para los vendedores (anuncios pagados).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